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r.wikipedia.org/wiki/%D9%85%D8%AA%D8%BA%D9%8A%D8%B1_%D8%B9%D8%B4%D9%88%D8%A7%D8%A6%D9%8A" TargetMode="External"/><Relationship Id="rId3" Type="http://schemas.openxmlformats.org/officeDocument/2006/relationships/hyperlink" Target="https://ar.wikipedia.org/wiki/%D8%B1%D9%8A%D8%A7%D8%B6%D9%8A%D8%A7%D8%AA" TargetMode="External"/><Relationship Id="rId7" Type="http://schemas.openxmlformats.org/officeDocument/2006/relationships/hyperlink" Target="https://ar.wikipedia.org/wiki/%D9%82%D9%8A%D9%85%D8%A9_%D9%85%D8%AA%D9%88%D9%82%D8%B9%D8%A9"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5%D9%88_(%D8%AD%D8%B1%D9%81)" TargetMode="External"/><Relationship Id="rId5" Type="http://schemas.openxmlformats.org/officeDocument/2006/relationships/hyperlink" Target="https://ar.wikipedia.org/wiki/%D9%85%D8%AC%D9%85%D9%88%D8%B9%D8%A9" TargetMode="External"/><Relationship Id="rId4" Type="http://schemas.openxmlformats.org/officeDocument/2006/relationships/hyperlink" Target="https://ar.wikipedia.org/wiki/%D8%A5%D8%AD%D8%B5%D8%A7%D8%A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6%D9%87%D8%A7%D9%8A%D8%A9_%D8%B1%D9%8A%D8%A7%D8%B6%D9%8A%D8%A9" TargetMode="External"/><Relationship Id="rId7" Type="http://schemas.openxmlformats.org/officeDocument/2006/relationships/hyperlink" Target="https://ar.wikipedia.org/wiki/%D9%85%D8%AA%D9%88%D8%B3%D8%B7_%D8%AA%D9%88%D8%A7%D9%81%D9%82%D9%8A" TargetMode="External"/><Relationship Id="rId2" Type="http://schemas.openxmlformats.org/officeDocument/2006/relationships/hyperlink" Target="https://ar.wikipedia.org/wiki/%D8%AA%D9%88%D8%B2%D9%8A%D8%B9_%D8%A7%D8%AD%D8%AA%D9%85%D8%A7%D9%84%D9%8A" TargetMode="External"/><Relationship Id="rId1" Type="http://schemas.openxmlformats.org/officeDocument/2006/relationships/slideLayout" Target="../slideLayouts/slideLayout2.xml"/><Relationship Id="rId6" Type="http://schemas.openxmlformats.org/officeDocument/2006/relationships/hyperlink" Target="https://ar.wikipedia.org/wiki/%D9%85%D8%AA%D9%88%D8%B3%D8%B7_%D9%87%D9%86%D8%AF%D8%B3%D9%8A" TargetMode="External"/><Relationship Id="rId5" Type="http://schemas.openxmlformats.org/officeDocument/2006/relationships/hyperlink" Target="https://ar.wikipedia.org/wiki/%D9%85%D9%82%D8%AF%D8%B1" TargetMode="External"/><Relationship Id="rId4" Type="http://schemas.openxmlformats.org/officeDocument/2006/relationships/hyperlink" Target="https://ar.wikipedia.org/wiki/%D9%82%D8%A7%D9%86%D9%88%D9%86_%D8%A7%D9%84%D8%A3%D8%B9%D8%AF%D8%A7%D8%AF_%D8%A7%D9%84%D9%83%D8%A8%D9%8A%D8%B1%D8%A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7%D9%84%D8%B6%D8%AC%D9%8A%D8%AC" TargetMode="External"/><Relationship Id="rId7" Type="http://schemas.openxmlformats.org/officeDocument/2006/relationships/image" Target="../media/image1.png"/><Relationship Id="rId2" Type="http://schemas.openxmlformats.org/officeDocument/2006/relationships/hyperlink" Target="https://ar.wikipedia.org/wiki/%D9%88%D8%B3%D9%8A%D8%B7_(%D8%A5%D8%AD%D8%B5%D8%A7%D8%A1)" TargetMode="External"/><Relationship Id="rId1" Type="http://schemas.openxmlformats.org/officeDocument/2006/relationships/slideLayout" Target="../slideLayouts/slideLayout2.xml"/><Relationship Id="rId6" Type="http://schemas.openxmlformats.org/officeDocument/2006/relationships/hyperlink" Target="https://ar.wikipedia.org/wiki/%D9%85%D9%84%D9%81:Arithmetic_mean.PNG" TargetMode="External"/><Relationship Id="rId5" Type="http://schemas.openxmlformats.org/officeDocument/2006/relationships/hyperlink" Target="https://ar.wikipedia.org/wiki/%D8%B9%D9%86%D8%B5%D9%88%D8%B1%D8%A9" TargetMode="External"/><Relationship Id="rId4" Type="http://schemas.openxmlformats.org/officeDocument/2006/relationships/hyperlink" Target="https://ar.wikipedia.org/wiki/%D8%B6%D9%88%D8%B6%D8%A7%D8%A1_%D8%A8%D9%8A%D8%B6%D8%A7%D8%A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r.wikipedia.org/wiki/%D9%85%D8%B1%D8%B4%D8%AD_%D8%A7%D9%84%D8%AA%D8%B1%D8%AF%D8%AF%D8%A7%D8%AA_%D8%A7%D9%84%D9%85%D9%86%D8%AE%D9%81%D8%B6%D8%A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style>
          <a:lnRef idx="1">
            <a:schemeClr val="accent3"/>
          </a:lnRef>
          <a:fillRef idx="3">
            <a:schemeClr val="accent3"/>
          </a:fillRef>
          <a:effectRef idx="2">
            <a:schemeClr val="accent3"/>
          </a:effectRef>
          <a:fontRef idx="minor">
            <a:schemeClr val="lt1"/>
          </a:fontRef>
        </p:style>
        <p:txBody>
          <a:bodyPr>
            <a:noAutofit/>
          </a:bodyPr>
          <a:lstStyle/>
          <a:p>
            <a:r>
              <a:rPr lang="ar-IQ" sz="3600" b="1" dirty="0" smtClean="0"/>
              <a:t>المحاضرة </a:t>
            </a:r>
            <a:r>
              <a:rPr lang="ar-IQ" sz="3600" b="1" dirty="0" smtClean="0"/>
              <a:t>الرابعة/</a:t>
            </a:r>
            <a:r>
              <a:rPr lang="ar-SA" sz="3600" b="1" dirty="0" smtClean="0"/>
              <a:t> المتوسط الحسابي، أو الوسط الحسابي</a:t>
            </a:r>
            <a:endParaRPr lang="ar-IQ" sz="3600" b="1" dirty="0"/>
          </a:p>
        </p:txBody>
      </p:sp>
      <p:sp>
        <p:nvSpPr>
          <p:cNvPr id="3" name="عنصر نائب للمحتوى 2"/>
          <p:cNvSpPr>
            <a:spLocks noGrp="1"/>
          </p:cNvSpPr>
          <p:nvPr>
            <p:ph idx="1"/>
          </p:nvPr>
        </p:nvSpPr>
        <p:spPr>
          <a:xfrm>
            <a:off x="251520" y="1412776"/>
            <a:ext cx="8712968" cy="5256584"/>
          </a:xfrm>
        </p:spPr>
        <p:style>
          <a:lnRef idx="1">
            <a:schemeClr val="accent3"/>
          </a:lnRef>
          <a:fillRef idx="2">
            <a:schemeClr val="accent3"/>
          </a:fillRef>
          <a:effectRef idx="1">
            <a:schemeClr val="accent3"/>
          </a:effectRef>
          <a:fontRef idx="minor">
            <a:schemeClr val="dk1"/>
          </a:fontRef>
        </p:style>
        <p:txBody>
          <a:bodyPr>
            <a:noAutofit/>
          </a:bodyPr>
          <a:lstStyle/>
          <a:p>
            <a:r>
              <a:rPr lang="ar-SA" sz="2000" b="1" dirty="0" smtClean="0"/>
              <a:t>المتوسط الحسابي</a:t>
            </a:r>
            <a:r>
              <a:rPr lang="ar-SA" sz="2000" dirty="0" smtClean="0"/>
              <a:t>، أو </a:t>
            </a:r>
            <a:r>
              <a:rPr lang="ar-SA" sz="2000" b="1" dirty="0" smtClean="0"/>
              <a:t>الوسط </a:t>
            </a:r>
            <a:r>
              <a:rPr lang="ar-SA" sz="2000" b="1" dirty="0" err="1" smtClean="0"/>
              <a:t>الحسابي</a:t>
            </a:r>
            <a:r>
              <a:rPr lang="ar-SA" sz="2000" dirty="0" err="1" smtClean="0"/>
              <a:t>،</a:t>
            </a:r>
            <a:r>
              <a:rPr lang="ar-SA" sz="2000" dirty="0" smtClean="0"/>
              <a:t> </a:t>
            </a:r>
            <a:endParaRPr lang="en-US" sz="2000" dirty="0" smtClean="0"/>
          </a:p>
          <a:p>
            <a:r>
              <a:rPr lang="ar-SA" sz="2000" dirty="0" smtClean="0"/>
              <a:t>وأحياناً </a:t>
            </a:r>
            <a:r>
              <a:rPr lang="ar-SA" sz="2000" dirty="0" err="1" smtClean="0"/>
              <a:t>المعدّل (</a:t>
            </a:r>
            <a:r>
              <a:rPr lang="ar-SA" sz="2000" u="sng" dirty="0" err="1" smtClean="0">
                <a:hlinkClick r:id="rId2" tooltip="لغة إنجليزية"/>
              </a:rPr>
              <a:t>بالإنجليزية</a:t>
            </a:r>
            <a:r>
              <a:rPr lang="ar-SA" sz="2000" dirty="0" err="1" smtClean="0"/>
              <a:t>:</a:t>
            </a:r>
            <a:r>
              <a:rPr lang="ar-SA" sz="2000" dirty="0" smtClean="0"/>
              <a:t> </a:t>
            </a:r>
            <a:r>
              <a:rPr lang="en-US" sz="2000" dirty="0" smtClean="0"/>
              <a:t>arithmetic mean</a:t>
            </a:r>
            <a:r>
              <a:rPr lang="ar-SA" sz="2000" dirty="0" smtClean="0"/>
              <a:t>) في </a:t>
            </a:r>
            <a:r>
              <a:rPr lang="ar-SA" sz="2000" u="sng" dirty="0" smtClean="0">
                <a:hlinkClick r:id="rId3" tooltip="رياضيات"/>
              </a:rPr>
              <a:t>الرياضيات</a:t>
            </a:r>
            <a:r>
              <a:rPr lang="en-US" sz="2000" dirty="0" smtClean="0"/>
              <a:t> </a:t>
            </a:r>
            <a:r>
              <a:rPr lang="ar-SA" sz="2000" u="sng" dirty="0" smtClean="0">
                <a:hlinkClick r:id="rId4" tooltip="إحصاء"/>
              </a:rPr>
              <a:t>والإحصاء</a:t>
            </a:r>
            <a:r>
              <a:rPr lang="ar-SA" sz="2000" dirty="0" smtClean="0"/>
              <a:t> هو قيمة تتجمع حولها قيم </a:t>
            </a:r>
            <a:r>
              <a:rPr lang="ar-SA" sz="2000" u="sng" dirty="0" smtClean="0">
                <a:hlinkClick r:id="rId5" tooltip="مجموعة"/>
              </a:rPr>
              <a:t>مجموعة</a:t>
            </a:r>
            <a:r>
              <a:rPr lang="ar-SA" sz="2000" dirty="0" smtClean="0"/>
              <a:t> ويمكن من خلالها الحكم على بقية قيم المجموعة، فتكون هذه القيمة هي الوسط الحسابي.</a:t>
            </a:r>
            <a:endParaRPr lang="en-US" sz="2000" dirty="0" smtClean="0"/>
          </a:p>
          <a:p>
            <a:r>
              <a:rPr lang="ar-SA" sz="2000" dirty="0" smtClean="0"/>
              <a:t>رياضياً، يحسب الوسط الحسابي بجمع قيم عناصر المجموعة المراد إيجاد وسطها، ويقسم المجموع على عدد </a:t>
            </a:r>
            <a:r>
              <a:rPr lang="ar-SA" sz="2000" dirty="0" err="1" smtClean="0"/>
              <a:t>العناصر.</a:t>
            </a:r>
            <a:r>
              <a:rPr lang="ar-SA" sz="2000" dirty="0" smtClean="0"/>
              <a:t> على سبيل المثال، لنفرض بأن لدينا العينة التالية </a:t>
            </a:r>
            <a:r>
              <a:rPr lang="en-US" sz="2000" dirty="0" smtClean="0"/>
              <a:t>X</a:t>
            </a:r>
            <a:r>
              <a:rPr lang="ar-SA" sz="2000" dirty="0" smtClean="0"/>
              <a:t> </a:t>
            </a:r>
            <a:r>
              <a:rPr lang="ar-SA" sz="2000" dirty="0" err="1" smtClean="0"/>
              <a:t>= (</a:t>
            </a:r>
            <a:r>
              <a:rPr lang="ar-SA" sz="2000" dirty="0" smtClean="0"/>
              <a:t> </a:t>
            </a:r>
            <a:r>
              <a:rPr lang="en-US" sz="2000" dirty="0" smtClean="0"/>
              <a:t>x</a:t>
            </a:r>
            <a:r>
              <a:rPr lang="ar-SA" sz="2000" dirty="0" smtClean="0"/>
              <a:t> </a:t>
            </a:r>
            <a:r>
              <a:rPr lang="ar-SA" sz="2000" dirty="0" err="1" smtClean="0"/>
              <a:t>1 , … ,</a:t>
            </a:r>
            <a:r>
              <a:rPr lang="ar-SA" sz="2000" dirty="0" smtClean="0"/>
              <a:t> </a:t>
            </a:r>
            <a:r>
              <a:rPr lang="en-US" sz="2000" dirty="0" smtClean="0"/>
              <a:t>x n</a:t>
            </a:r>
            <a:r>
              <a:rPr lang="ar-SA" sz="2000" dirty="0" smtClean="0"/>
              <a:t> </a:t>
            </a:r>
            <a:r>
              <a:rPr lang="ar-SA" sz="2000" dirty="0" err="1" smtClean="0"/>
              <a:t>) {\</a:t>
            </a:r>
            <a:r>
              <a:rPr lang="en-US" sz="2000" dirty="0" err="1" smtClean="0"/>
              <a:t>displaystyle</a:t>
            </a:r>
            <a:r>
              <a:rPr lang="en-US" sz="2000" dirty="0" smtClean="0"/>
              <a:t> \</a:t>
            </a:r>
            <a:r>
              <a:rPr lang="en-US" sz="2000" dirty="0" err="1" smtClean="0"/>
              <a:t>operatorname</a:t>
            </a:r>
            <a:r>
              <a:rPr lang="en-US" sz="2000" dirty="0" smtClean="0"/>
              <a:t> {X} =(x_{1},\</a:t>
            </a:r>
            <a:r>
              <a:rPr lang="en-US" sz="2000" dirty="0" err="1" smtClean="0"/>
              <a:t>ldots</a:t>
            </a:r>
            <a:r>
              <a:rPr lang="en-US" sz="2000" dirty="0" smtClean="0"/>
              <a:t> ,x_{n</a:t>
            </a:r>
            <a:r>
              <a:rPr lang="ar-SA" sz="2000" dirty="0" err="1" smtClean="0"/>
              <a:t>})} </a:t>
            </a:r>
            <a:r>
              <a:rPr lang="ar-SA" sz="2000" dirty="0" smtClean="0"/>
              <a:t>، حيث ان </a:t>
            </a:r>
            <a:r>
              <a:rPr lang="en-US" sz="2000" dirty="0" smtClean="0"/>
              <a:t>n</a:t>
            </a:r>
            <a:r>
              <a:rPr lang="ar-SA" sz="2000" dirty="0" smtClean="0"/>
              <a:t> </a:t>
            </a:r>
            <a:r>
              <a:rPr lang="ar-SA" sz="2000" dirty="0" err="1" smtClean="0"/>
              <a:t>{\</a:t>
            </a:r>
            <a:r>
              <a:rPr lang="en-US" sz="2000" dirty="0" err="1" smtClean="0"/>
              <a:t>displaystyle</a:t>
            </a:r>
            <a:r>
              <a:rPr lang="en-US" sz="2000" dirty="0" smtClean="0"/>
              <a:t> n</a:t>
            </a:r>
            <a:r>
              <a:rPr lang="ar-SA" sz="2000" dirty="0" smtClean="0"/>
              <a:t>} هو حجم العينة، فالوسط الحسابي </a:t>
            </a:r>
            <a:r>
              <a:rPr lang="en-US" sz="2000" dirty="0" smtClean="0"/>
              <a:t>x</a:t>
            </a:r>
            <a:r>
              <a:rPr lang="ar-SA" sz="2000" dirty="0" smtClean="0"/>
              <a:t> </a:t>
            </a:r>
            <a:r>
              <a:rPr lang="ar-SA" sz="2000" dirty="0" err="1" smtClean="0"/>
              <a:t>¯ {\</a:t>
            </a:r>
            <a:r>
              <a:rPr lang="en-US" sz="2000" dirty="0" err="1" smtClean="0"/>
              <a:t>displaystyle</a:t>
            </a:r>
            <a:r>
              <a:rPr lang="en-US" sz="2000" dirty="0" smtClean="0"/>
              <a:t> {\bar {x</a:t>
            </a:r>
            <a:r>
              <a:rPr lang="ar-SA" sz="2000" dirty="0" err="1" smtClean="0"/>
              <a:t>}}</a:t>
            </a:r>
            <a:r>
              <a:rPr lang="ar-SA" sz="2000" dirty="0" smtClean="0"/>
              <a:t>} لهذه للعينة </a:t>
            </a:r>
            <a:r>
              <a:rPr lang="ar-SA" sz="2000" dirty="0" err="1" smtClean="0"/>
              <a:t>هو:</a:t>
            </a:r>
            <a:r>
              <a:rPr lang="ar-SA" sz="2000" dirty="0" smtClean="0"/>
              <a:t> </a:t>
            </a:r>
            <a:endParaRPr lang="en-US" sz="2000" dirty="0" smtClean="0"/>
          </a:p>
          <a:p>
            <a:r>
              <a:rPr lang="en-US" sz="2000" dirty="0" smtClean="0"/>
              <a:t>x</a:t>
            </a:r>
            <a:r>
              <a:rPr lang="ar-SA" sz="2000" dirty="0" smtClean="0"/>
              <a:t> </a:t>
            </a:r>
            <a:r>
              <a:rPr lang="ar-SA" sz="2000" dirty="0" err="1" smtClean="0"/>
              <a:t>¯ </a:t>
            </a:r>
            <a:r>
              <a:rPr lang="ar-SA" sz="2000" dirty="0" smtClean="0"/>
              <a:t>= 1 </a:t>
            </a:r>
            <a:r>
              <a:rPr lang="en-US" sz="2000" dirty="0" smtClean="0"/>
              <a:t>n</a:t>
            </a:r>
            <a:r>
              <a:rPr lang="ar-SA" sz="2000" dirty="0" smtClean="0"/>
              <a:t> </a:t>
            </a:r>
            <a:r>
              <a:rPr lang="ar-SA" sz="2000" dirty="0" err="1" smtClean="0"/>
              <a:t>∑</a:t>
            </a:r>
            <a:r>
              <a:rPr lang="ar-SA" sz="2000" dirty="0" smtClean="0"/>
              <a:t> </a:t>
            </a:r>
            <a:r>
              <a:rPr lang="en-US" sz="2000" dirty="0" err="1" smtClean="0"/>
              <a:t>i</a:t>
            </a:r>
            <a:r>
              <a:rPr lang="ar-SA" sz="2000" dirty="0" smtClean="0"/>
              <a:t> = 1 </a:t>
            </a:r>
            <a:r>
              <a:rPr lang="en-US" sz="2000" dirty="0" smtClean="0"/>
              <a:t>n x </a:t>
            </a:r>
            <a:r>
              <a:rPr lang="en-US" sz="2000" dirty="0" err="1" smtClean="0"/>
              <a:t>i</a:t>
            </a:r>
            <a:r>
              <a:rPr lang="ar-SA" sz="2000" dirty="0" smtClean="0"/>
              <a:t> = 1 </a:t>
            </a:r>
            <a:r>
              <a:rPr lang="en-US" sz="2000" dirty="0" smtClean="0"/>
              <a:t>n</a:t>
            </a:r>
            <a:r>
              <a:rPr lang="ar-SA" sz="2000" dirty="0" smtClean="0"/>
              <a:t> </a:t>
            </a:r>
            <a:r>
              <a:rPr lang="ar-SA" sz="2000" dirty="0" err="1" smtClean="0"/>
              <a:t>(</a:t>
            </a:r>
            <a:r>
              <a:rPr lang="ar-SA" sz="2000" dirty="0" smtClean="0"/>
              <a:t> </a:t>
            </a:r>
            <a:r>
              <a:rPr lang="en-US" sz="2000" dirty="0" smtClean="0"/>
              <a:t>x</a:t>
            </a:r>
            <a:r>
              <a:rPr lang="ar-SA" sz="2000" dirty="0" smtClean="0"/>
              <a:t> </a:t>
            </a:r>
            <a:r>
              <a:rPr lang="ar-SA" sz="2000" dirty="0" err="1" smtClean="0"/>
              <a:t>1 + ⋯ +</a:t>
            </a:r>
            <a:r>
              <a:rPr lang="ar-SA" sz="2000" dirty="0" smtClean="0"/>
              <a:t> </a:t>
            </a:r>
            <a:r>
              <a:rPr lang="en-US" sz="2000" dirty="0" smtClean="0"/>
              <a:t>x n</a:t>
            </a:r>
            <a:r>
              <a:rPr lang="ar-SA" sz="2000" dirty="0" smtClean="0"/>
              <a:t> </a:t>
            </a:r>
            <a:r>
              <a:rPr lang="ar-SA" sz="2000" dirty="0" err="1" smtClean="0"/>
              <a:t>) .</a:t>
            </a:r>
            <a:r>
              <a:rPr lang="ar-SA" sz="2000" dirty="0" smtClean="0"/>
              <a:t> </a:t>
            </a:r>
            <a:r>
              <a:rPr lang="ar-SA" sz="2000" dirty="0" err="1" smtClean="0"/>
              <a:t>{\</a:t>
            </a:r>
            <a:r>
              <a:rPr lang="en-US" sz="2000" dirty="0" err="1" smtClean="0"/>
              <a:t>displaystyle</a:t>
            </a:r>
            <a:r>
              <a:rPr lang="en-US" sz="2000" dirty="0" smtClean="0"/>
              <a:t> {\bar {x}}={\</a:t>
            </a:r>
            <a:r>
              <a:rPr lang="en-US" sz="2000" dirty="0" err="1" smtClean="0"/>
              <a:t>frac</a:t>
            </a:r>
            <a:r>
              <a:rPr lang="en-US" sz="2000" dirty="0" smtClean="0"/>
              <a:t> {1}{n}}\sum _{</a:t>
            </a:r>
            <a:r>
              <a:rPr lang="en-US" sz="2000" dirty="0" err="1" smtClean="0"/>
              <a:t>i</a:t>
            </a:r>
            <a:r>
              <a:rPr lang="en-US" sz="2000" dirty="0" smtClean="0"/>
              <a:t>=1}^{n}x_{</a:t>
            </a:r>
            <a:r>
              <a:rPr lang="en-US" sz="2000" dirty="0" err="1" smtClean="0"/>
              <a:t>i</a:t>
            </a:r>
            <a:r>
              <a:rPr lang="en-US" sz="2000" dirty="0" smtClean="0"/>
              <a:t>}={\</a:t>
            </a:r>
            <a:r>
              <a:rPr lang="en-US" sz="2000" dirty="0" err="1" smtClean="0"/>
              <a:t>frac</a:t>
            </a:r>
            <a:r>
              <a:rPr lang="en-US" sz="2000" dirty="0" smtClean="0"/>
              <a:t> {1}{n}}(x_{1}+\</a:t>
            </a:r>
            <a:r>
              <a:rPr lang="en-US" sz="2000" dirty="0" err="1" smtClean="0"/>
              <a:t>cdots</a:t>
            </a:r>
            <a:r>
              <a:rPr lang="en-US" sz="2000" dirty="0" smtClean="0"/>
              <a:t> +x_{n</a:t>
            </a:r>
            <a:r>
              <a:rPr lang="ar-SA" sz="2000" dirty="0" err="1" smtClean="0"/>
              <a:t>}).}</a:t>
            </a:r>
            <a:r>
              <a:rPr lang="ar-SA" sz="2000" dirty="0" smtClean="0"/>
              <a:t> </a:t>
            </a:r>
            <a:endParaRPr lang="en-US" sz="2000" dirty="0" smtClean="0"/>
          </a:p>
          <a:p>
            <a:r>
              <a:rPr lang="ar-SA" sz="2000" dirty="0" smtClean="0"/>
              <a:t>أمّا للتنويه إلى معدّل مجموعة كاملة، يستخدم عادة الحرف </a:t>
            </a:r>
            <a:r>
              <a:rPr lang="ar-SA" sz="2000" dirty="0" err="1" smtClean="0"/>
              <a:t>الإغريقي </a:t>
            </a:r>
            <a:r>
              <a:rPr lang="ar-SA" sz="2000" dirty="0" smtClean="0"/>
              <a:t>"</a:t>
            </a:r>
            <a:r>
              <a:rPr lang="ar-SA" sz="2000" u="sng" dirty="0" err="1" smtClean="0">
                <a:hlinkClick r:id="rId6" tooltip="مو (حرف)"/>
              </a:rPr>
              <a:t>مو</a:t>
            </a:r>
            <a:r>
              <a:rPr lang="ar-SA" sz="2000" dirty="0" err="1" smtClean="0"/>
              <a:t>"</a:t>
            </a:r>
            <a:r>
              <a:rPr lang="ar-SA" sz="2000" dirty="0" smtClean="0"/>
              <a:t> </a:t>
            </a:r>
            <a:r>
              <a:rPr lang="en-US" sz="2000" dirty="0" smtClean="0"/>
              <a:t>μ</a:t>
            </a:r>
            <a:r>
              <a:rPr lang="ar-SA" sz="2000" dirty="0" smtClean="0"/>
              <a:t> </a:t>
            </a:r>
            <a:r>
              <a:rPr lang="ar-SA" sz="2000" dirty="0" err="1" smtClean="0"/>
              <a:t>{\</a:t>
            </a:r>
            <a:r>
              <a:rPr lang="en-US" sz="2000" dirty="0" err="1" smtClean="0"/>
              <a:t>displaystyle</a:t>
            </a:r>
            <a:r>
              <a:rPr lang="en-US" sz="2000" dirty="0" smtClean="0"/>
              <a:t> \mu</a:t>
            </a:r>
            <a:r>
              <a:rPr lang="ar-SA" sz="2000" dirty="0" smtClean="0"/>
              <a:t> </a:t>
            </a:r>
            <a:r>
              <a:rPr lang="ar-SA" sz="2000" dirty="0" err="1" smtClean="0"/>
              <a:t>} .</a:t>
            </a:r>
            <a:r>
              <a:rPr lang="ar-SA" sz="2000" dirty="0" smtClean="0"/>
              <a:t> ويستخدم نفس الحرف عادة للإشارة إلى </a:t>
            </a:r>
            <a:r>
              <a:rPr lang="ar-SA" sz="2000" u="sng" dirty="0" smtClean="0">
                <a:hlinkClick r:id="rId7" tooltip="قيمة متوقعة"/>
              </a:rPr>
              <a:t>القيمة المتوقعة</a:t>
            </a:r>
            <a:r>
              <a:rPr lang="ar-SA" sz="2000" dirty="0" smtClean="0"/>
              <a:t> أو </a:t>
            </a:r>
            <a:r>
              <a:rPr lang="ar-SA" sz="2000" i="1" dirty="0" smtClean="0"/>
              <a:t>المعدل الاحتمالي</a:t>
            </a:r>
            <a:r>
              <a:rPr lang="ar-SA" sz="2000" dirty="0" smtClean="0"/>
              <a:t> </a:t>
            </a:r>
            <a:r>
              <a:rPr lang="ar-SA" sz="2000" u="sng" dirty="0" smtClean="0">
                <a:hlinkClick r:id="rId8" tooltip="متغير عشوائي"/>
              </a:rPr>
              <a:t>لمتغير عشوائي</a:t>
            </a:r>
            <a:r>
              <a:rPr lang="ar-SA" sz="2000" dirty="0" smtClean="0"/>
              <a:t> </a:t>
            </a:r>
            <a:r>
              <a:rPr lang="ar-SA" sz="2000" dirty="0" err="1" smtClean="0"/>
              <a:t>ما.</a:t>
            </a:r>
            <a:r>
              <a:rPr lang="ar-SA" sz="2000" dirty="0" smtClean="0"/>
              <a:t> فمثلاً، إذا كانت العيّنة </a:t>
            </a:r>
            <a:r>
              <a:rPr lang="en-US" sz="2000" dirty="0" smtClean="0"/>
              <a:t>X</a:t>
            </a:r>
            <a:r>
              <a:rPr lang="ar-SA" sz="2000" dirty="0" smtClean="0"/>
              <a:t> هي عبارة عن مجموعة أعداد عشوائية ذات معدل احتمالي مساوٍ لـ</a:t>
            </a:r>
            <a:r>
              <a:rPr lang="en-US" sz="2000" dirty="0" smtClean="0"/>
              <a:t>μ</a:t>
            </a:r>
            <a:r>
              <a:rPr lang="ar-SA" sz="2000" dirty="0" smtClean="0"/>
              <a:t> </a:t>
            </a:r>
            <a:r>
              <a:rPr lang="ar-SA" sz="2000" dirty="0" err="1" smtClean="0"/>
              <a:t>{\</a:t>
            </a:r>
            <a:r>
              <a:rPr lang="en-US" sz="2000" dirty="0" err="1" smtClean="0"/>
              <a:t>displaystyle</a:t>
            </a:r>
            <a:r>
              <a:rPr lang="en-US" sz="2000" dirty="0" smtClean="0"/>
              <a:t> \mu</a:t>
            </a:r>
            <a:r>
              <a:rPr lang="ar-SA" sz="2000" dirty="0" smtClean="0"/>
              <a:t> </a:t>
            </a:r>
            <a:r>
              <a:rPr lang="ar-SA" sz="2000" dirty="0" err="1" smtClean="0"/>
              <a:t>} </a:t>
            </a:r>
            <a:r>
              <a:rPr lang="ar-SA" sz="2000" dirty="0" smtClean="0"/>
              <a:t>، فإنّ لكل عدد من </a:t>
            </a:r>
            <a:r>
              <a:rPr lang="ar-SA" sz="2000" dirty="0" err="1" smtClean="0"/>
              <a:t>العيّنة،</a:t>
            </a:r>
            <a:r>
              <a:rPr lang="ar-SA" sz="2000" dirty="0" smtClean="0"/>
              <a:t> </a:t>
            </a:r>
            <a:r>
              <a:rPr lang="en-US" sz="2000" dirty="0" smtClean="0"/>
              <a:t>x </a:t>
            </a:r>
            <a:r>
              <a:rPr lang="en-US" sz="2000" dirty="0" err="1" smtClean="0"/>
              <a:t>i</a:t>
            </a:r>
            <a:r>
              <a:rPr lang="ar-SA" sz="2000" dirty="0" smtClean="0"/>
              <a:t> </a:t>
            </a:r>
            <a:r>
              <a:rPr lang="ar-SA" sz="2000" dirty="0" err="1" smtClean="0"/>
              <a:t>{\</a:t>
            </a:r>
            <a:r>
              <a:rPr lang="en-US" sz="2000" dirty="0" err="1" smtClean="0"/>
              <a:t>displaystyle</a:t>
            </a:r>
            <a:r>
              <a:rPr lang="en-US" sz="2000" dirty="0" smtClean="0"/>
              <a:t> x_{</a:t>
            </a:r>
            <a:r>
              <a:rPr lang="en-US" sz="2000" dirty="0" err="1" smtClean="0"/>
              <a:t>i</a:t>
            </a:r>
            <a:r>
              <a:rPr lang="ar-SA" sz="2000" dirty="0" err="1" smtClean="0"/>
              <a:t>}</a:t>
            </a:r>
            <a:r>
              <a:rPr lang="ar-SA" sz="2000" dirty="0" smtClean="0"/>
              <a:t>} قيمة متوقعة تساوي </a:t>
            </a:r>
            <a:r>
              <a:rPr lang="en-US" sz="2000" dirty="0" smtClean="0"/>
              <a:t>E</a:t>
            </a:r>
            <a:r>
              <a:rPr lang="ar-SA" sz="2000" dirty="0" smtClean="0"/>
              <a:t> </a:t>
            </a:r>
            <a:r>
              <a:rPr lang="ar-SA" sz="2000" dirty="0" err="1" smtClean="0"/>
              <a:t>[</a:t>
            </a:r>
            <a:r>
              <a:rPr lang="ar-SA" sz="2000" dirty="0" smtClean="0"/>
              <a:t> </a:t>
            </a:r>
            <a:r>
              <a:rPr lang="en-US" sz="2000" dirty="0" smtClean="0"/>
              <a:t>x </a:t>
            </a:r>
            <a:r>
              <a:rPr lang="en-US" sz="2000" dirty="0" err="1" smtClean="0"/>
              <a:t>i</a:t>
            </a:r>
            <a:r>
              <a:rPr lang="ar-SA" sz="2000" dirty="0" smtClean="0"/>
              <a:t> </a:t>
            </a:r>
            <a:r>
              <a:rPr lang="ar-SA" sz="2000" dirty="0" err="1" smtClean="0"/>
              <a:t>] =</a:t>
            </a:r>
            <a:r>
              <a:rPr lang="ar-SA" sz="2000" dirty="0" smtClean="0"/>
              <a:t> </a:t>
            </a:r>
            <a:r>
              <a:rPr lang="en-US" sz="2000" dirty="0" smtClean="0"/>
              <a:t>μ</a:t>
            </a:r>
            <a:r>
              <a:rPr lang="ar-SA" sz="2000" dirty="0" smtClean="0"/>
              <a:t> </a:t>
            </a:r>
            <a:r>
              <a:rPr lang="ar-SA" sz="2000" dirty="0" err="1" smtClean="0"/>
              <a:t>{\</a:t>
            </a:r>
            <a:r>
              <a:rPr lang="en-US" sz="2000" dirty="0" err="1" smtClean="0"/>
              <a:t>displaystyle</a:t>
            </a:r>
            <a:r>
              <a:rPr lang="en-US" sz="2000" dirty="0" smtClean="0"/>
              <a:t> \</a:t>
            </a:r>
            <a:r>
              <a:rPr lang="en-US" sz="2000" dirty="0" err="1" smtClean="0"/>
              <a:t>mathbb</a:t>
            </a:r>
            <a:r>
              <a:rPr lang="en-US" sz="2000" dirty="0" smtClean="0"/>
              <a:t> {E} \left[x_{</a:t>
            </a:r>
            <a:r>
              <a:rPr lang="en-US" sz="2000" dirty="0" err="1" smtClean="0"/>
              <a:t>i</a:t>
            </a:r>
            <a:r>
              <a:rPr lang="en-US" sz="2000" dirty="0" smtClean="0"/>
              <a:t>}\right]=\mu</a:t>
            </a:r>
            <a:r>
              <a:rPr lang="ar-SA" sz="2000" dirty="0" smtClean="0"/>
              <a:t> </a:t>
            </a:r>
            <a:r>
              <a:rPr lang="ar-SA" sz="2000" dirty="0" err="1" smtClean="0"/>
              <a:t>} .</a:t>
            </a:r>
            <a:r>
              <a:rPr lang="ar-SA" sz="2000" dirty="0" smtClean="0"/>
              <a:t> </a:t>
            </a:r>
            <a:endParaRPr lang="en-US" sz="2000" dirty="0" smtClean="0"/>
          </a:p>
          <a:p>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589640" cy="6408712"/>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ar-SA" sz="11200" dirty="0" smtClean="0"/>
              <a:t>في الواقع، فهنالك اختلاف هام بين </a:t>
            </a:r>
            <a:r>
              <a:rPr lang="en-US" sz="11200" dirty="0" smtClean="0"/>
              <a:t>μ</a:t>
            </a:r>
            <a:r>
              <a:rPr lang="ar-SA" sz="11200" dirty="0" smtClean="0"/>
              <a:t> </a:t>
            </a:r>
            <a:r>
              <a:rPr lang="ar-SA" sz="11200" dirty="0" err="1" smtClean="0"/>
              <a:t>{\</a:t>
            </a:r>
            <a:r>
              <a:rPr lang="en-US" sz="11200" dirty="0" err="1" smtClean="0"/>
              <a:t>displaystyle</a:t>
            </a:r>
            <a:r>
              <a:rPr lang="en-US" sz="11200" dirty="0" smtClean="0"/>
              <a:t> \mu</a:t>
            </a:r>
            <a:r>
              <a:rPr lang="ar-SA" sz="11200" dirty="0" smtClean="0"/>
              <a:t> } و</a:t>
            </a:r>
            <a:r>
              <a:rPr lang="en-US" sz="11200" dirty="0" smtClean="0"/>
              <a:t>x</a:t>
            </a:r>
            <a:r>
              <a:rPr lang="ar-SA" sz="11200" dirty="0" smtClean="0"/>
              <a:t> </a:t>
            </a:r>
            <a:r>
              <a:rPr lang="ar-SA" sz="11200" dirty="0" err="1" smtClean="0"/>
              <a:t>¯ {\</a:t>
            </a:r>
            <a:r>
              <a:rPr lang="en-US" sz="11200" dirty="0" err="1" smtClean="0"/>
              <a:t>displaystyle</a:t>
            </a:r>
            <a:r>
              <a:rPr lang="en-US" sz="11200" dirty="0" smtClean="0"/>
              <a:t> {\bar {x</a:t>
            </a:r>
            <a:r>
              <a:rPr lang="ar-SA" sz="11200" dirty="0" err="1" smtClean="0"/>
              <a:t>}}} </a:t>
            </a:r>
            <a:r>
              <a:rPr lang="ar-SA" sz="11200" dirty="0" smtClean="0"/>
              <a:t>، فالأوّل يشير إلى معدّل المجموعة </a:t>
            </a:r>
            <a:r>
              <a:rPr lang="ar-SA" sz="11200" dirty="0" err="1" smtClean="0"/>
              <a:t>كلّها </a:t>
            </a:r>
            <a:r>
              <a:rPr lang="ar-SA" sz="11200" dirty="0" smtClean="0"/>
              <a:t>(على سبيل المثال، معدّل أعمار جميع السكّان في دولة ما)، في حين أنّه على أرض الواقع يكون بحوزتنا، على العموم، عيّنة جزئية من المجموعة الكاملة نستطيع حساب معدّلها، وهذا الذي يشار إليه بواسطة </a:t>
            </a:r>
            <a:r>
              <a:rPr lang="ar-SA" sz="11200" dirty="0" err="1" smtClean="0"/>
              <a:t>الثاني.</a:t>
            </a:r>
            <a:r>
              <a:rPr lang="ar-SA" sz="11200" dirty="0" smtClean="0"/>
              <a:t> وبما أنّ العيّنة التي نحصل عليها غالبًا ما تكون عشوائيّة، تكون القيمة </a:t>
            </a:r>
            <a:r>
              <a:rPr lang="en-US" sz="11200" dirty="0" smtClean="0"/>
              <a:t>x</a:t>
            </a:r>
            <a:r>
              <a:rPr lang="ar-SA" sz="11200" dirty="0" smtClean="0"/>
              <a:t> </a:t>
            </a:r>
            <a:r>
              <a:rPr lang="ar-SA" sz="11200" dirty="0" err="1" smtClean="0"/>
              <a:t>¯ {\</a:t>
            </a:r>
            <a:r>
              <a:rPr lang="en-US" sz="11200" dirty="0" err="1" smtClean="0"/>
              <a:t>displaystyle</a:t>
            </a:r>
            <a:r>
              <a:rPr lang="en-US" sz="11200" dirty="0" smtClean="0"/>
              <a:t> {\bar {x</a:t>
            </a:r>
            <a:r>
              <a:rPr lang="ar-SA" sz="11200" dirty="0" err="1" smtClean="0"/>
              <a:t>}}</a:t>
            </a:r>
            <a:r>
              <a:rPr lang="ar-SA" sz="11200" dirty="0" smtClean="0"/>
              <a:t>} هي نفسها متغيّرًا عشوائيًا ذات </a:t>
            </a:r>
            <a:r>
              <a:rPr lang="ar-SA" sz="11200" dirty="0" smtClean="0">
                <a:hlinkClick r:id="rId2" tooltip="توزيع احتمالي"/>
              </a:rPr>
              <a:t>توزيع احتمالي</a:t>
            </a:r>
            <a:r>
              <a:rPr lang="ar-SA" sz="11200" dirty="0" smtClean="0"/>
              <a:t> </a:t>
            </a:r>
            <a:r>
              <a:rPr lang="ar-SA" sz="11200" dirty="0" err="1" smtClean="0"/>
              <a:t>ما.</a:t>
            </a:r>
            <a:r>
              <a:rPr lang="ar-SA" sz="11200" dirty="0" smtClean="0"/>
              <a:t> </a:t>
            </a:r>
            <a:endParaRPr lang="en-US" sz="11200" dirty="0" smtClean="0"/>
          </a:p>
          <a:p>
            <a:r>
              <a:rPr lang="ar-SA" sz="11200" dirty="0" smtClean="0"/>
              <a:t>بالإضافة إلى ذلك، فإذا كان </a:t>
            </a:r>
            <a:r>
              <a:rPr lang="en-US" sz="11200" dirty="0" smtClean="0"/>
              <a:t>X</a:t>
            </a:r>
            <a:r>
              <a:rPr lang="ar-SA" sz="11200" dirty="0" smtClean="0"/>
              <a:t> </a:t>
            </a:r>
            <a:r>
              <a:rPr lang="ar-SA" sz="11200" dirty="0" err="1" smtClean="0"/>
              <a:t>{\</a:t>
            </a:r>
            <a:r>
              <a:rPr lang="en-US" sz="11200" dirty="0" err="1" smtClean="0"/>
              <a:t>displaystyle</a:t>
            </a:r>
            <a:r>
              <a:rPr lang="en-US" sz="11200" dirty="0" smtClean="0"/>
              <a:t> X</a:t>
            </a:r>
            <a:r>
              <a:rPr lang="ar-SA" sz="11200" dirty="0" smtClean="0"/>
              <a:t>} هو متغيّرًا عشوائيًا نأخذ منه عيّنة تلو الأخرى، فإنّ المعدّل الحسابي يتقارب نحو </a:t>
            </a:r>
            <a:r>
              <a:rPr lang="ar-SA" sz="11200" dirty="0" smtClean="0">
                <a:hlinkClick r:id="rId3" tooltip="نهاية رياضية"/>
              </a:rPr>
              <a:t>نهاية</a:t>
            </a:r>
            <a:r>
              <a:rPr lang="ar-SA" sz="11200" dirty="0" smtClean="0"/>
              <a:t> هي القيمة المتوقّعة لكل </a:t>
            </a:r>
            <a:r>
              <a:rPr lang="ar-SA" sz="11200" dirty="0" err="1" smtClean="0"/>
              <a:t>عيّنة </a:t>
            </a:r>
            <a:r>
              <a:rPr lang="ar-SA" sz="11200" dirty="0" smtClean="0"/>
              <a:t>(أي </a:t>
            </a:r>
            <a:r>
              <a:rPr lang="en-US" sz="11200" dirty="0" smtClean="0"/>
              <a:t>μ</a:t>
            </a:r>
            <a:r>
              <a:rPr lang="ar-SA" sz="11200" dirty="0" smtClean="0"/>
              <a:t> </a:t>
            </a:r>
            <a:r>
              <a:rPr lang="ar-SA" sz="11200" dirty="0" err="1" smtClean="0"/>
              <a:t>{\</a:t>
            </a:r>
            <a:r>
              <a:rPr lang="en-US" sz="11200" dirty="0" err="1" smtClean="0"/>
              <a:t>displaystyle</a:t>
            </a:r>
            <a:r>
              <a:rPr lang="en-US" sz="11200" dirty="0" smtClean="0"/>
              <a:t> \mu</a:t>
            </a:r>
            <a:r>
              <a:rPr lang="ar-SA" sz="11200" dirty="0" smtClean="0"/>
              <a:t> </a:t>
            </a:r>
            <a:r>
              <a:rPr lang="ar-SA" sz="11200" dirty="0" err="1" smtClean="0"/>
              <a:t>} ).</a:t>
            </a:r>
            <a:r>
              <a:rPr lang="ar-SA" sz="11200" dirty="0" smtClean="0"/>
              <a:t> هذا الأمر صحيح بموجب </a:t>
            </a:r>
            <a:r>
              <a:rPr lang="ar-SA" sz="11200" dirty="0" smtClean="0">
                <a:hlinkClick r:id="rId4" tooltip="قانون الأعداد الكبيرة"/>
              </a:rPr>
              <a:t>قانون الأعداد </a:t>
            </a:r>
            <a:r>
              <a:rPr lang="ar-SA" sz="11200" dirty="0" err="1" smtClean="0">
                <a:hlinkClick r:id="rId4" tooltip="قانون الأعداد الكبيرة"/>
              </a:rPr>
              <a:t>الكبيرة</a:t>
            </a:r>
            <a:r>
              <a:rPr lang="ar-SA" sz="11200" dirty="0" err="1" smtClean="0"/>
              <a:t>.</a:t>
            </a:r>
            <a:r>
              <a:rPr lang="ar-SA" sz="11200" dirty="0" smtClean="0"/>
              <a:t> بما معناه أنّه بالإمكان استخدام المتوسط الحسابي للعيّنات </a:t>
            </a:r>
            <a:r>
              <a:rPr lang="ar-SA" sz="11200" dirty="0" smtClean="0">
                <a:hlinkClick r:id="rId5" tooltip="مقدر"/>
              </a:rPr>
              <a:t>كمقدّر</a:t>
            </a:r>
            <a:r>
              <a:rPr lang="ar-SA" sz="11200" dirty="0" smtClean="0"/>
              <a:t> للقيمة المتوقّعة </a:t>
            </a:r>
            <a:r>
              <a:rPr lang="ar-SA" sz="11200" dirty="0" err="1" smtClean="0"/>
              <a:t>الحقيقية</a:t>
            </a:r>
            <a:r>
              <a:rPr lang="ar-SA" sz="11200" dirty="0" smtClean="0"/>
              <a:t> للمتغير </a:t>
            </a:r>
            <a:r>
              <a:rPr lang="ar-SA" sz="11200" dirty="0" err="1" smtClean="0"/>
              <a:t>العشوائي.</a:t>
            </a:r>
            <a:r>
              <a:rPr lang="ar-SA" sz="11200" dirty="0" smtClean="0"/>
              <a:t> </a:t>
            </a:r>
            <a:endParaRPr lang="en-US" sz="11200" dirty="0" smtClean="0"/>
          </a:p>
          <a:p>
            <a:r>
              <a:rPr lang="ar-SA" sz="11200" dirty="0" smtClean="0"/>
              <a:t>ليس المتوسط الحسابي هو الوحيد المستخدم، فهنالك </a:t>
            </a:r>
            <a:r>
              <a:rPr lang="ar-SA" sz="11200" dirty="0" smtClean="0">
                <a:hlinkClick r:id="rId6" tooltip="متوسط هندسي"/>
              </a:rPr>
              <a:t>المتوسط الهندسي</a:t>
            </a:r>
            <a:r>
              <a:rPr lang="en-US" sz="11200" dirty="0" smtClean="0"/>
              <a:t> </a:t>
            </a:r>
            <a:r>
              <a:rPr lang="ar-SA" sz="11200" dirty="0" smtClean="0">
                <a:hlinkClick r:id="rId7" tooltip="متوسط توافقي"/>
              </a:rPr>
              <a:t>والمتوسط التوافقي</a:t>
            </a:r>
            <a:r>
              <a:rPr lang="ar-SA" sz="11200" dirty="0" smtClean="0"/>
              <a:t>، وعدد من المتوسطات التي تعطي ترجيحًا مختلفًا لكل </a:t>
            </a:r>
            <a:r>
              <a:rPr lang="ar-SA" sz="11200" dirty="0" err="1" smtClean="0"/>
              <a:t>عيّنة.</a:t>
            </a:r>
            <a:r>
              <a:rPr lang="ar-SA" sz="11200" dirty="0" smtClean="0"/>
              <a:t> </a:t>
            </a:r>
            <a:endParaRPr lang="en-US" sz="11200" dirty="0" smtClean="0"/>
          </a:p>
          <a:p>
            <a:r>
              <a:rPr lang="ar-SA" dirty="0" smtClean="0"/>
              <a:t/>
            </a:r>
            <a:br>
              <a:rPr lang="ar-SA" dirty="0" smtClean="0"/>
            </a:b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ar-SA" b="1" dirty="0" smtClean="0"/>
              <a:t>خواص المعدّل الحسابي</a:t>
            </a:r>
            <a:r>
              <a:rPr lang="ar-IQ" b="1" dirty="0" err="1" smtClean="0"/>
              <a:t>..</a:t>
            </a:r>
            <a:endParaRPr lang="en-US" dirty="0" smtClean="0"/>
          </a:p>
          <a:p>
            <a:r>
              <a:rPr lang="ar-SA" dirty="0" smtClean="0"/>
              <a:t/>
            </a:r>
            <a:br>
              <a:rPr lang="ar-SA" dirty="0" smtClean="0"/>
            </a:br>
            <a:endParaRPr lang="en-US" dirty="0" smtClean="0"/>
          </a:p>
          <a:p>
            <a:endParaRPr lang="en-US" dirty="0" smtClean="0"/>
          </a:p>
          <a:p>
            <a:endParaRPr lang="en-US" dirty="0" smtClean="0"/>
          </a:p>
          <a:p>
            <a:r>
              <a:rPr lang="ar-SA" dirty="0" smtClean="0"/>
              <a:t>المعدّل </a:t>
            </a:r>
            <a:r>
              <a:rPr lang="ar-SA" dirty="0" err="1" smtClean="0"/>
              <a:t>الحسابي،</a:t>
            </a:r>
            <a:r>
              <a:rPr lang="ar-SA" dirty="0" smtClean="0"/>
              <a:t> </a:t>
            </a:r>
            <a:r>
              <a:rPr lang="en-US" dirty="0" smtClean="0"/>
              <a:t>x</a:t>
            </a:r>
            <a:r>
              <a:rPr lang="ar-SA" dirty="0" smtClean="0"/>
              <a:t> </a:t>
            </a:r>
            <a:r>
              <a:rPr lang="ar-SA" dirty="0" err="1" smtClean="0"/>
              <a:t>¯ {\</a:t>
            </a:r>
            <a:r>
              <a:rPr lang="en-US" dirty="0" err="1" smtClean="0"/>
              <a:t>displaystyle</a:t>
            </a:r>
            <a:r>
              <a:rPr lang="en-US" dirty="0" smtClean="0"/>
              <a:t> {\bar {x</a:t>
            </a:r>
            <a:r>
              <a:rPr lang="ar-SA" dirty="0" err="1" smtClean="0"/>
              <a:t>}}} </a:t>
            </a:r>
            <a:r>
              <a:rPr lang="ar-SA" dirty="0" smtClean="0"/>
              <a:t>، يقع بين أكبر وأصغر عددين في المجموعة التي حسب منها </a:t>
            </a:r>
            <a:r>
              <a:rPr lang="ar-SA" dirty="0" err="1" smtClean="0"/>
              <a:t>المعدّل.</a:t>
            </a:r>
            <a:r>
              <a:rPr lang="ar-SA" dirty="0" smtClean="0"/>
              <a:t> كذلك، فإنّ مجموع أبعاد المعدّل عن الأعداد في المجموعة يساوي صفرًا.</a:t>
            </a:r>
            <a:endParaRPr lang="en-US" dirty="0" smtClean="0"/>
          </a:p>
          <a:p>
            <a:pPr lvl="0"/>
            <a:r>
              <a:rPr lang="ar-SA" dirty="0" smtClean="0"/>
              <a:t>يكون المتوسط الحسابي محصورًا دائمًا بين أكبر وأصغر عدد في </a:t>
            </a:r>
            <a:r>
              <a:rPr lang="ar-SA" dirty="0" err="1" smtClean="0"/>
              <a:t>العيّنة.</a:t>
            </a:r>
            <a:r>
              <a:rPr lang="ar-SA" dirty="0" smtClean="0"/>
              <a:t> بل وأكثر من </a:t>
            </a:r>
            <a:r>
              <a:rPr lang="ar-SA" dirty="0" err="1" smtClean="0"/>
              <a:t>ذلك </a:t>
            </a:r>
            <a:r>
              <a:rPr lang="ar-SA" dirty="0" smtClean="0"/>
              <a:t>- إنّ المتوسط الحسابي لمجموعة أعداد </a:t>
            </a:r>
            <a:r>
              <a:rPr lang="en-US" dirty="0" smtClean="0"/>
              <a:t>X</a:t>
            </a:r>
            <a:r>
              <a:rPr lang="ar-SA" dirty="0" smtClean="0"/>
              <a:t> </a:t>
            </a:r>
            <a:r>
              <a:rPr lang="ar-SA" dirty="0" err="1" smtClean="0"/>
              <a:t>= (</a:t>
            </a:r>
            <a:r>
              <a:rPr lang="ar-SA" dirty="0" smtClean="0"/>
              <a:t> </a:t>
            </a:r>
            <a:r>
              <a:rPr lang="en-US" dirty="0" smtClean="0"/>
              <a:t>x</a:t>
            </a:r>
            <a:r>
              <a:rPr lang="ar-SA" dirty="0" smtClean="0"/>
              <a:t> </a:t>
            </a:r>
            <a:r>
              <a:rPr lang="ar-SA" dirty="0" err="1" smtClean="0"/>
              <a:t>1 , … ,</a:t>
            </a:r>
            <a:r>
              <a:rPr lang="ar-SA" dirty="0" smtClean="0"/>
              <a:t> </a:t>
            </a:r>
            <a:r>
              <a:rPr lang="en-US" dirty="0" smtClean="0"/>
              <a:t>x n</a:t>
            </a:r>
            <a:r>
              <a:rPr lang="ar-SA" dirty="0" smtClean="0"/>
              <a:t> </a:t>
            </a:r>
            <a:r>
              <a:rPr lang="ar-SA" dirty="0" err="1" smtClean="0"/>
              <a:t>) {\</a:t>
            </a:r>
            <a:r>
              <a:rPr lang="en-US" dirty="0" err="1" smtClean="0"/>
              <a:t>displaystyle</a:t>
            </a:r>
            <a:r>
              <a:rPr lang="en-US" dirty="0" smtClean="0"/>
              <a:t> \</a:t>
            </a:r>
            <a:r>
              <a:rPr lang="en-US" dirty="0" err="1" smtClean="0"/>
              <a:t>operatorname</a:t>
            </a:r>
            <a:r>
              <a:rPr lang="en-US" dirty="0" smtClean="0"/>
              <a:t> {X} =(x_{1},\</a:t>
            </a:r>
            <a:r>
              <a:rPr lang="en-US" dirty="0" err="1" smtClean="0"/>
              <a:t>ldots</a:t>
            </a:r>
            <a:r>
              <a:rPr lang="en-US" dirty="0" smtClean="0"/>
              <a:t> ,x_{n</a:t>
            </a:r>
            <a:r>
              <a:rPr lang="ar-SA" dirty="0" err="1" smtClean="0"/>
              <a:t>})</a:t>
            </a:r>
            <a:r>
              <a:rPr lang="ar-SA" dirty="0" smtClean="0"/>
              <a:t>} هو النقطة على محور الأعداد التي مجموع أبعادها عن كل نقطة في المجموعة يساوي صفر.</a:t>
            </a:r>
            <a:endParaRPr lang="en-US" dirty="0" smtClean="0"/>
          </a:p>
          <a:p>
            <a:pPr lvl="0"/>
            <a:r>
              <a:rPr lang="ar-SA" dirty="0" smtClean="0"/>
              <a:t>إنّ المتوسط الحسابي ليس معلومة إحصائية قويّة، بمعنى أنّه حسّاسٌ جدًا لوجود أيّة عيّنات شاذّة، كتلك التي تبعد بعدًا كبيرًا عن معظم </a:t>
            </a:r>
            <a:r>
              <a:rPr lang="ar-SA" dirty="0" err="1" smtClean="0"/>
              <a:t>العيّنات </a:t>
            </a:r>
            <a:r>
              <a:rPr lang="ar-SA" dirty="0" smtClean="0"/>
              <a:t>- كلّما كانت العيّنة الشاذة أبعد، كان تأثيرها </a:t>
            </a:r>
            <a:r>
              <a:rPr lang="ar-SA" dirty="0" err="1" smtClean="0"/>
              <a:t>أكبر .</a:t>
            </a:r>
            <a:r>
              <a:rPr lang="ar-SA" dirty="0" smtClean="0"/>
              <a:t> كما يعاب على المتوسط الحسابي أن قيمته قد لا تنتمي إلى مجموعة العينات فقيمة المتوسط مثلاُ قد تكون عدد نسبي بينما العينات أعداد </a:t>
            </a:r>
            <a:r>
              <a:rPr lang="ar-SA" dirty="0" err="1" smtClean="0"/>
              <a:t>صحيحة .</a:t>
            </a:r>
            <a:r>
              <a:rPr lang="ar-SA" dirty="0" smtClean="0"/>
              <a:t> مفهوم إحصائي آخر يشبه المتوسط الحسابي ولكنه أقوى منه هو </a:t>
            </a:r>
            <a:r>
              <a:rPr lang="ar-SA" dirty="0" smtClean="0">
                <a:hlinkClick r:id="rId2" tooltip="وسيط (إحصاء)"/>
              </a:rPr>
              <a:t>الوسيط</a:t>
            </a:r>
            <a:r>
              <a:rPr lang="ar-SA" dirty="0" smtClean="0"/>
              <a:t>، وهو مساوٍ لقيمة العيّنة الموجودة بالضبط في منتصف مجموعة العيّنات إذا ما قمنا بترتيبها بشكل </a:t>
            </a:r>
            <a:r>
              <a:rPr lang="ar-SA" dirty="0" err="1" smtClean="0"/>
              <a:t>تصاعدي.</a:t>
            </a:r>
            <a:r>
              <a:rPr lang="ar-SA" dirty="0" smtClean="0"/>
              <a:t> بهذا الشكل، فإنّ وجود عيّنة شاذّة سيتسبّب فقط في تغيير بسيط في قيمة العيّنة الموجودة في الوسط.</a:t>
            </a:r>
            <a:endParaRPr lang="en-US" dirty="0" smtClean="0"/>
          </a:p>
          <a:p>
            <a:r>
              <a:rPr lang="ar-SA" dirty="0" smtClean="0"/>
              <a:t>يستعمل حساب المعدّل كثيرًا للتغلّب على </a:t>
            </a:r>
            <a:r>
              <a:rPr lang="ar-SA" dirty="0" smtClean="0">
                <a:hlinkClick r:id="rId3" tooltip="الضجيج"/>
              </a:rPr>
              <a:t>ضجيج</a:t>
            </a:r>
            <a:r>
              <a:rPr lang="ar-SA" dirty="0" smtClean="0"/>
              <a:t> في أنظمة معيّنة، خاصة تلك الإلكترونيّة المصحوبة بضوضاء بشتّى </a:t>
            </a:r>
            <a:r>
              <a:rPr lang="ar-SA" dirty="0" err="1" smtClean="0"/>
              <a:t>الترددات.</a:t>
            </a:r>
            <a:r>
              <a:rPr lang="ar-SA" dirty="0" smtClean="0"/>
              <a:t> على سبيل المثال، إذا أردنا تصوير صورة معيّنة، ولكنّ كل صورة نحصل عليها تكون مصحوبة </a:t>
            </a:r>
            <a:r>
              <a:rPr lang="ar-SA" dirty="0" smtClean="0">
                <a:hlinkClick r:id="rId4" tooltip="ضوضاء بيضاء"/>
              </a:rPr>
              <a:t>بضوضاء بيضاء</a:t>
            </a:r>
            <a:r>
              <a:rPr lang="ar-SA" dirty="0" smtClean="0"/>
              <a:t>، فبالإمكان التغلّب على هذه الضوضاء بواسطة أخذ سلسلة من الصور لنفس </a:t>
            </a:r>
            <a:r>
              <a:rPr lang="ar-SA" dirty="0" err="1" smtClean="0"/>
              <a:t>المشهد.</a:t>
            </a:r>
            <a:r>
              <a:rPr lang="ar-SA" dirty="0" smtClean="0"/>
              <a:t> فلكل </a:t>
            </a:r>
            <a:r>
              <a:rPr lang="ar-SA" dirty="0" smtClean="0">
                <a:hlinkClick r:id="rId5" tooltip="عنصورة"/>
              </a:rPr>
              <a:t>عن</a:t>
            </a:r>
            <a:r>
              <a:rPr lang="en-US" dirty="0" smtClean="0">
                <a:hlinkClick r:id="rId5" tooltip="عنصورة"/>
              </a:rPr>
              <a:t> </a:t>
            </a:r>
            <a:r>
              <a:rPr lang="ar-SA" dirty="0" smtClean="0">
                <a:hlinkClick r:id="rId5" tooltip="عنصورة"/>
              </a:rPr>
              <a:t>صورة</a:t>
            </a:r>
            <a:r>
              <a:rPr lang="ar-SA" dirty="0" smtClean="0"/>
              <a:t>، يتم حساب </a:t>
            </a:r>
            <a:endParaRPr lang="ar-IQ" dirty="0"/>
          </a:p>
        </p:txBody>
      </p:sp>
      <p:pic>
        <p:nvPicPr>
          <p:cNvPr id="4" name="صورة 3" descr="https://upload.wikimedia.org/wikipedia/commons/thumb/3/36/Arithmetic_mean.PNG/220px-Arithmetic_mean.PNG">
            <a:hlinkClick r:id="rId6"/>
          </p:cNvPr>
          <p:cNvPicPr/>
          <p:nvPr/>
        </p:nvPicPr>
        <p:blipFill>
          <a:blip r:embed="rId7" cstate="print"/>
          <a:srcRect/>
          <a:stretch>
            <a:fillRect/>
          </a:stretch>
        </p:blipFill>
        <p:spPr bwMode="auto">
          <a:xfrm>
            <a:off x="6156176" y="692696"/>
            <a:ext cx="1800200" cy="86409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4624"/>
            <a:ext cx="8229600" cy="6408712"/>
          </a:xfrm>
        </p:spPr>
        <p:style>
          <a:lnRef idx="1">
            <a:schemeClr val="accent3"/>
          </a:lnRef>
          <a:fillRef idx="2">
            <a:schemeClr val="accent3"/>
          </a:fillRef>
          <a:effectRef idx="1">
            <a:schemeClr val="accent3"/>
          </a:effectRef>
          <a:fontRef idx="minor">
            <a:schemeClr val="dk1"/>
          </a:fontRef>
        </p:style>
        <p:txBody>
          <a:bodyPr>
            <a:normAutofit/>
          </a:bodyPr>
          <a:lstStyle/>
          <a:p>
            <a:pPr lvl="0"/>
            <a:r>
              <a:rPr lang="ar-SA" sz="2400" dirty="0" smtClean="0"/>
              <a:t>القيمة المعدلة </a:t>
            </a:r>
            <a:r>
              <a:rPr lang="ar-SA" sz="2400" dirty="0" err="1" smtClean="0"/>
              <a:t>للعنصورة</a:t>
            </a:r>
            <a:r>
              <a:rPr lang="ar-SA" sz="2400" dirty="0" smtClean="0"/>
              <a:t> بواسطة حساب المتوسط الحسابي للقيم التي حصلت عليها </a:t>
            </a:r>
            <a:r>
              <a:rPr lang="ar-SA" sz="2400" dirty="0" err="1" smtClean="0"/>
              <a:t>العنصورة</a:t>
            </a:r>
            <a:r>
              <a:rPr lang="ar-SA" sz="2400" dirty="0" smtClean="0"/>
              <a:t> في كل </a:t>
            </a:r>
            <a:r>
              <a:rPr lang="ar-SA" sz="2400" dirty="0" err="1" smtClean="0"/>
              <a:t>صورة.</a:t>
            </a:r>
            <a:r>
              <a:rPr lang="ar-SA" sz="2400" dirty="0" smtClean="0"/>
              <a:t> ولأنّ الضوضاء </a:t>
            </a:r>
            <a:r>
              <a:rPr lang="ar-SA" sz="2400" dirty="0" err="1" smtClean="0"/>
              <a:t>بيضاء </a:t>
            </a:r>
            <a:r>
              <a:rPr lang="ar-SA" sz="2400" dirty="0" smtClean="0"/>
              <a:t>(ذات قيمة متوقّعة تساوي صفرًا)، فإنّ عملية المتوسط الحسابي ستخفّف من </a:t>
            </a:r>
            <a:r>
              <a:rPr lang="ar-SA" sz="2400" dirty="0" err="1" smtClean="0"/>
              <a:t>تأثيرها.</a:t>
            </a:r>
            <a:r>
              <a:rPr lang="ar-SA" sz="2400" dirty="0" smtClean="0"/>
              <a:t> بما معناه، أنّه بالإمكان اعتبار عملية المتوسط الحسابي كأنّها ضرب من </a:t>
            </a:r>
            <a:r>
              <a:rPr lang="ar-SA" sz="2400" dirty="0" smtClean="0">
                <a:hlinkClick r:id="rId2" tooltip="مرشح الترددات المنخفضة"/>
              </a:rPr>
              <a:t>مرشحات الترددات المنخفضة</a:t>
            </a:r>
            <a:r>
              <a:rPr lang="ar-SA" sz="2400" dirty="0" smtClean="0"/>
              <a:t>.</a:t>
            </a:r>
            <a:endParaRPr lang="en-US" sz="2400" dirty="0" smtClean="0"/>
          </a:p>
          <a:p>
            <a:pPr lvl="0"/>
            <a:r>
              <a:rPr lang="ar-SA" sz="2400" dirty="0" smtClean="0"/>
              <a:t>في أية </a:t>
            </a:r>
            <a:r>
              <a:rPr lang="ar-SA" sz="2400" dirty="0" err="1" smtClean="0"/>
              <a:t>عينة </a:t>
            </a:r>
            <a:r>
              <a:rPr lang="ar-SA" sz="2400" dirty="0" smtClean="0"/>
              <a:t>,مجموع انحرافات القيم عن الوسط الحسابي للعينة يساوي صفرا، مثال مجموع انحرافات </a:t>
            </a:r>
            <a:r>
              <a:rPr lang="ar-SA" sz="2400" dirty="0" err="1" smtClean="0"/>
              <a:t>القيم1</a:t>
            </a:r>
            <a:r>
              <a:rPr lang="ar-SA" sz="2400" dirty="0" smtClean="0"/>
              <a:t>,3,5,7,9 عن وسطها الحسابي </a:t>
            </a:r>
            <a:r>
              <a:rPr lang="ar-SA" sz="2400" dirty="0" err="1" smtClean="0"/>
              <a:t>هو </a:t>
            </a:r>
            <a:r>
              <a:rPr lang="ar-SA" sz="2400" dirty="0" smtClean="0"/>
              <a:t>: الوسط </a:t>
            </a:r>
            <a:r>
              <a:rPr lang="ar-SA" sz="2400" dirty="0" err="1" smtClean="0"/>
              <a:t>الحسابي =</a:t>
            </a:r>
            <a:r>
              <a:rPr lang="ar-SA" sz="2400" dirty="0" smtClean="0"/>
              <a:t>(1+3+5+7+9)/5=</a:t>
            </a:r>
            <a:r>
              <a:rPr lang="ar-SA" sz="2400" dirty="0" err="1" smtClean="0"/>
              <a:t>5إذا</a:t>
            </a:r>
            <a:endParaRPr lang="en-US" sz="2400" dirty="0" smtClean="0"/>
          </a:p>
          <a:p>
            <a:r>
              <a:rPr lang="ar-SA" sz="2400" dirty="0" smtClean="0"/>
              <a:t>مثل/</a:t>
            </a:r>
            <a:endParaRPr lang="en-US" sz="2400" dirty="0" smtClean="0"/>
          </a:p>
          <a:p>
            <a:r>
              <a:rPr lang="ar-SA" sz="2400" dirty="0" smtClean="0"/>
              <a:t>(1-5</a:t>
            </a:r>
            <a:r>
              <a:rPr lang="ar-SA" sz="2400" dirty="0" err="1" smtClean="0"/>
              <a:t>)+</a:t>
            </a:r>
            <a:r>
              <a:rPr lang="ar-SA" sz="2400" dirty="0" smtClean="0"/>
              <a:t>(3-5</a:t>
            </a:r>
            <a:r>
              <a:rPr lang="ar-SA" sz="2400" dirty="0" err="1" smtClean="0"/>
              <a:t>) +</a:t>
            </a:r>
            <a:r>
              <a:rPr lang="ar-SA" sz="2400" dirty="0" smtClean="0"/>
              <a:t>(5-5</a:t>
            </a:r>
            <a:r>
              <a:rPr lang="ar-SA" sz="2400" dirty="0" err="1" smtClean="0"/>
              <a:t>)+</a:t>
            </a:r>
            <a:r>
              <a:rPr lang="ar-SA" sz="2400" dirty="0" smtClean="0"/>
              <a:t>(7-5</a:t>
            </a:r>
            <a:r>
              <a:rPr lang="ar-SA" sz="2400" dirty="0" err="1" smtClean="0"/>
              <a:t>)+</a:t>
            </a:r>
            <a:r>
              <a:rPr lang="ar-SA" sz="2400" dirty="0" smtClean="0"/>
              <a:t>(9-5</a:t>
            </a:r>
            <a:r>
              <a:rPr lang="ar-SA" sz="2400" dirty="0" err="1" smtClean="0"/>
              <a:t>)= -4+</a:t>
            </a:r>
            <a:r>
              <a:rPr lang="ar-SA" sz="2400" dirty="0" smtClean="0"/>
              <a:t>(-2)+0+2+4=0 </a:t>
            </a:r>
            <a:endParaRPr lang="en-US" sz="2400" dirty="0" smtClean="0"/>
          </a:p>
          <a:p>
            <a:r>
              <a:rPr lang="ar-IQ" sz="2400" dirty="0" smtClean="0"/>
              <a:t> </a:t>
            </a:r>
            <a:endParaRPr lang="en-US" sz="2400" dirty="0" smtClean="0"/>
          </a:p>
          <a:p>
            <a:endParaRPr lang="ar-IQ" sz="2400" dirty="0"/>
          </a:p>
        </p:txBody>
      </p:sp>
      <p:pic>
        <p:nvPicPr>
          <p:cNvPr id="4" name="صورة 3"/>
          <p:cNvPicPr/>
          <p:nvPr/>
        </p:nvPicPr>
        <p:blipFill>
          <a:blip r:embed="rId3" cstate="print"/>
          <a:srcRect/>
          <a:stretch>
            <a:fillRect/>
          </a:stretch>
        </p:blipFill>
        <p:spPr bwMode="auto">
          <a:xfrm>
            <a:off x="5436096" y="4437111"/>
            <a:ext cx="2664296" cy="86409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560</Words>
  <Application>Microsoft Office PowerPoint</Application>
  <PresentationFormat>عرض على الشاشة (3:4)‏</PresentationFormat>
  <Paragraphs>23</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الرابعة/ المتوسط الحسابي، أو الوسط الحسابي</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2</cp:revision>
  <dcterms:created xsi:type="dcterms:W3CDTF">2018-12-17T17:39:12Z</dcterms:created>
  <dcterms:modified xsi:type="dcterms:W3CDTF">2018-12-17T17:44:31Z</dcterms:modified>
</cp:coreProperties>
</file>